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1"/>
  </p:notesMasterIdLst>
  <p:sldIdLst>
    <p:sldId id="256" r:id="rId2"/>
    <p:sldId id="257" r:id="rId3"/>
    <p:sldId id="258" r:id="rId4"/>
    <p:sldId id="514" r:id="rId5"/>
    <p:sldId id="309" r:id="rId6"/>
    <p:sldId id="311" r:id="rId7"/>
    <p:sldId id="313" r:id="rId8"/>
    <p:sldId id="483" r:id="rId9"/>
    <p:sldId id="511" r:id="rId10"/>
    <p:sldId id="424" r:id="rId11"/>
    <p:sldId id="259" r:id="rId12"/>
    <p:sldId id="260" r:id="rId13"/>
    <p:sldId id="273" r:id="rId14"/>
    <p:sldId id="274" r:id="rId15"/>
    <p:sldId id="293" r:id="rId16"/>
    <p:sldId id="512" r:id="rId17"/>
    <p:sldId id="296" r:id="rId18"/>
    <p:sldId id="275" r:id="rId19"/>
    <p:sldId id="297" r:id="rId20"/>
    <p:sldId id="516" r:id="rId21"/>
    <p:sldId id="303" r:id="rId22"/>
    <p:sldId id="304" r:id="rId23"/>
    <p:sldId id="285" r:id="rId24"/>
    <p:sldId id="305" r:id="rId25"/>
    <p:sldId id="282" r:id="rId26"/>
    <p:sldId id="513" r:id="rId27"/>
    <p:sldId id="290" r:id="rId28"/>
    <p:sldId id="515" r:id="rId29"/>
    <p:sldId id="30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9DF25-EF96-46B4-B0F5-3B59D7EAA3BB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C0384-C7FD-4314-9E6F-C528F42F9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0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BB226-5921-5144-A743-AE9CB0BF18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9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69BC0ED3-A5FD-854A-B206-A310B1BA51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B5239CB6-0D83-2F47-B030-360004BE3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SUSAN Best practices thru GC for contractors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7A4401B-4F24-2149-9CA5-2C3F2679C8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9043D2-DE65-CA49-AFE9-ED96BED6412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13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the right thing to do.</a:t>
            </a:r>
          </a:p>
          <a:p>
            <a:r>
              <a:rPr lang="en-US" dirty="0"/>
              <a:t>It’s the law.</a:t>
            </a:r>
          </a:p>
          <a:p>
            <a:r>
              <a:rPr lang="en-US" dirty="0"/>
              <a:t>Labor shortage and market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CA0E4-04C3-2F41-9BA4-6C653417E6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2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[If doing a virtual training, please go the </a:t>
            </a:r>
            <a:r>
              <a:rPr lang="en-US" b="1" dirty="0" err="1"/>
              <a:t>jamboard</a:t>
            </a:r>
            <a:r>
              <a:rPr lang="en-US" b="1" dirty="0"/>
              <a:t>, make a copy of it. Then rename it with the Date Manager Skills. Use this during your presentation. Share the link to the new </a:t>
            </a:r>
            <a:r>
              <a:rPr lang="en-US" b="1" dirty="0" err="1"/>
              <a:t>jamboard</a:t>
            </a:r>
            <a:r>
              <a:rPr lang="en-US" b="1" dirty="0"/>
              <a:t>! If you share this one, the template will have to be recreated. https://jamboard.google.com/d/1wJO-IwHdyCiluM0E9jMhCxOY-vW2MtbEctLYAtTJX8g/edit?usp=sharing]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Welcome to the Respectful Workplace Training where you will gain knowledge, tools and skills for creating a respectful and inclusive work site.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training is for any individual playing a supervisory or management role on a job site or for a job. This can include project managers, foreman, superintendents, of the contractor, sub-contractors or owners.</a:t>
            </a:r>
            <a:endParaRPr dirty="0"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14d13587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1114d13587f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here are some of the nuts and bolts of the pilot program: </a:t>
            </a:r>
            <a:endParaRPr/>
          </a:p>
        </p:txBody>
      </p:sp>
      <p:sp>
        <p:nvSpPr>
          <p:cNvPr id="230" name="Google Shape;230;g1114d13587f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1750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0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932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3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0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4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310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950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3429EB8-B2B9-423C-A853-3081A3FF37F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5620A2A-EEC1-41A9-A5F2-2FC6F57BBA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900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mary@buildingpathwaysma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s.gov/cps/cpsaat11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F326-9D59-4EAC-9293-741B4E875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5657" y="3062924"/>
            <a:ext cx="9808029" cy="1582759"/>
          </a:xfrm>
        </p:spPr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C206-C821-440A-AA72-BBF940EDA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488374"/>
            <a:ext cx="9144000" cy="68704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Calibri" panose="020F0502020204030204" pitchFamily="34" charset="0"/>
              </a:rPr>
              <a:t>The Construction Industry: PGTI best practices for growing and retaining a diverse building trades workforce</a:t>
            </a:r>
            <a:endParaRPr lang="en-US" sz="2800" b="1" i="1" dirty="0"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30ACC-3025-A8DE-F9C8-1B18AC951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4" y="1362213"/>
            <a:ext cx="6000749" cy="1920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96A60-AA5E-66AA-E0A5-49891CD4CB3A}"/>
              </a:ext>
            </a:extLst>
          </p:cNvPr>
          <p:cNvSpPr txBox="1"/>
          <p:nvPr/>
        </p:nvSpPr>
        <p:spPr>
          <a:xfrm>
            <a:off x="2207623" y="5041331"/>
            <a:ext cx="61917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Mary Vogel</a:t>
            </a:r>
          </a:p>
          <a:p>
            <a:r>
              <a:rPr lang="en-US" sz="2400" dirty="0"/>
              <a:t>Executive Director, Building Pathways</a:t>
            </a:r>
          </a:p>
          <a:p>
            <a:r>
              <a:rPr lang="en-US" sz="2400" b="0" i="0" dirty="0">
                <a:effectLst/>
                <a:latin typeface="Calibri" panose="020F0502020204030204" pitchFamily="34" charset="0"/>
              </a:rPr>
              <a:t>Eastern Seaboard Apprenticeship Conference </a:t>
            </a:r>
          </a:p>
          <a:p>
            <a:r>
              <a:rPr lang="en-US" sz="1800" dirty="0"/>
              <a:t>May 18, 2022</a:t>
            </a:r>
          </a:p>
        </p:txBody>
      </p:sp>
    </p:spTree>
    <p:extLst>
      <p:ext uri="{BB962C8B-B14F-4D97-AF65-F5344CB8AC3E}">
        <p14:creationId xmlns:p14="http://schemas.microsoft.com/office/powerpoint/2010/main" val="11142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5DFC-C8EF-2443-904B-38B1AFCB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2067903" cy="4638675"/>
          </a:xfrm>
        </p:spPr>
        <p:txBody>
          <a:bodyPr>
            <a:normAutofit/>
          </a:bodyPr>
          <a:lstStyle/>
          <a:p>
            <a:pPr marL="496888" indent="-496888">
              <a:buNone/>
            </a:pPr>
            <a:endParaRPr lang="en-US" sz="3200" b="1" dirty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 marL="496888" indent="-496888">
              <a:buNone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</a:t>
            </a:r>
            <a:r>
              <a:rPr lang="en-US" sz="5400" dirty="0"/>
              <a:t>Supply</a:t>
            </a:r>
          </a:p>
          <a:p>
            <a:pPr marL="496888" indent="-496888">
              <a:buNone/>
            </a:pPr>
            <a:endParaRPr lang="en-US" dirty="0"/>
          </a:p>
          <a:p>
            <a:r>
              <a:rPr lang="en-US" sz="5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</a:rPr>
              <a:t>Women want and need these jobs for the same reasons men do.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1D488F-DC22-7A41-A145-600C8B49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GAME CHANGER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CA49-3CCC-4DC4-A999-73896E4E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61010"/>
            <a:ext cx="9601200" cy="742950"/>
          </a:xfrm>
        </p:spPr>
        <p:txBody>
          <a:bodyPr/>
          <a:lstStyle/>
          <a:p>
            <a:r>
              <a:rPr lang="en-US" dirty="0"/>
              <a:t>Supply - Pre-Apprenticeship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33A0E-695C-449D-8D55-9055BEA7F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12240"/>
            <a:ext cx="10027920" cy="3581400"/>
          </a:xfrm>
        </p:spPr>
        <p:txBody>
          <a:bodyPr>
            <a:noAutofit/>
          </a:bodyPr>
          <a:lstStyle/>
          <a:p>
            <a:r>
              <a:rPr lang="en-US" sz="2400" dirty="0"/>
              <a:t>5 union-affiliated programs in MA:</a:t>
            </a:r>
          </a:p>
          <a:p>
            <a:pPr lvl="1"/>
            <a:r>
              <a:rPr lang="en-US" sz="2400" dirty="0"/>
              <a:t>Building Pathways Boston</a:t>
            </a:r>
          </a:p>
          <a:p>
            <a:pPr lvl="1"/>
            <a:r>
              <a:rPr lang="en-US" sz="2400" dirty="0"/>
              <a:t>Building Pathways South</a:t>
            </a:r>
          </a:p>
          <a:p>
            <a:pPr lvl="1"/>
            <a:r>
              <a:rPr lang="en-US" sz="2400" dirty="0"/>
              <a:t>Building Pathways Worcester</a:t>
            </a:r>
          </a:p>
          <a:p>
            <a:pPr lvl="1"/>
            <a:r>
              <a:rPr lang="en-US" sz="2400" dirty="0"/>
              <a:t>Community Works</a:t>
            </a:r>
          </a:p>
          <a:p>
            <a:pPr lvl="1"/>
            <a:r>
              <a:rPr lang="en-US" sz="2400" dirty="0" err="1"/>
              <a:t>SkillsBuild</a:t>
            </a:r>
            <a:endParaRPr lang="en-US" sz="2400" dirty="0"/>
          </a:p>
          <a:p>
            <a:r>
              <a:rPr lang="en-US" sz="2400" dirty="0"/>
              <a:t>Prepare diverse participants to enter into a registered apprenticeship program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		473 participants; 90% women and/or BIPOC; 86% placement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6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BBA187-5D41-499D-A3FC-E1EDC4989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2200" y="619971"/>
            <a:ext cx="4959773" cy="3719830"/>
          </a:xfrm>
          <a:prstGeom prst="rect">
            <a:avLst/>
          </a:prstGeom>
        </p:spPr>
      </p:pic>
      <p:pic>
        <p:nvPicPr>
          <p:cNvPr id="27" name="Google Shape;306;p25">
            <a:extLst>
              <a:ext uri="{FF2B5EF4-FFF2-40B4-BE49-F238E27FC236}">
                <a16:creationId xmlns:a16="http://schemas.microsoft.com/office/drawing/2014/main" id="{7A027EFB-E4CF-42C8-B353-3AFA646F0B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2723" y="239776"/>
            <a:ext cx="4399278" cy="661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03056-75B4-B3B2-06F9-7C2CBB500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0"/>
            <a:ext cx="361823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6782F-741B-F500-57B9-CC697C1D1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62" y="2858168"/>
            <a:ext cx="4266612" cy="4015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12D81C-8990-FB7E-91C5-051C1593E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4"/>
          <a:stretch/>
        </p:blipFill>
        <p:spPr>
          <a:xfrm>
            <a:off x="3653985" y="0"/>
            <a:ext cx="4368965" cy="28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4A817-1EAC-4AAC-BD93-8C98C2AC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479020" cy="1485900"/>
          </a:xfrm>
        </p:spPr>
        <p:txBody>
          <a:bodyPr/>
          <a:lstStyle/>
          <a:p>
            <a:r>
              <a:rPr lang="en-US" sz="4400" dirty="0"/>
              <a:t>Supply: Build A Life That Works </a:t>
            </a:r>
            <a:br>
              <a:rPr lang="en-US" sz="4400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F293-B376-4ECA-8FA0-72262613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190" y="1638300"/>
            <a:ext cx="10911840" cy="3581400"/>
          </a:xfrm>
        </p:spPr>
        <p:txBody>
          <a:bodyPr>
            <a:normAutofit/>
          </a:bodyPr>
          <a:lstStyle/>
          <a:p>
            <a:r>
              <a:rPr lang="en-US" sz="3200" b="1" dirty="0"/>
              <a:t>Education campaign to expose women to careers in the building trades </a:t>
            </a:r>
          </a:p>
          <a:p>
            <a:pPr lvl="1"/>
            <a:r>
              <a:rPr lang="en-US" sz="2400" b="1" dirty="0"/>
              <a:t>Heighten </a:t>
            </a:r>
            <a:r>
              <a:rPr lang="en-US" sz="2400" b="1" i="0" dirty="0"/>
              <a:t>the visibility of tradeswomen</a:t>
            </a:r>
          </a:p>
          <a:p>
            <a:pPr lvl="1"/>
            <a:r>
              <a:rPr lang="en-US" sz="2400" b="1" dirty="0"/>
              <a:t>Connect </a:t>
            </a:r>
            <a:r>
              <a:rPr lang="en-US" sz="2400" b="1" i="0" dirty="0"/>
              <a:t>women career seekers to tradeswomen</a:t>
            </a:r>
          </a:p>
          <a:p>
            <a:pPr lvl="1"/>
            <a:r>
              <a:rPr lang="en-US" sz="2400" b="1" dirty="0"/>
              <a:t>GPS not Uber</a:t>
            </a:r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8CE07-E937-84C1-43FB-B7753E58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334" y="2171700"/>
            <a:ext cx="4851399" cy="53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6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90A3B-32C6-A79B-BFF5-EF889D0F6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29780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85CC4F-1C09-7735-4195-3C2705D6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7345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0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6D857-AE54-6256-B532-26D88084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13657"/>
            <a:ext cx="9601200" cy="1485900"/>
          </a:xfrm>
        </p:spPr>
        <p:txBody>
          <a:bodyPr/>
          <a:lstStyle/>
          <a:p>
            <a:r>
              <a:rPr lang="en-US" dirty="0"/>
              <a:t>Make Tradeswomen Visible - If You Can See It You Can Be It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9F0D17B-AF4B-6806-147B-179067F88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94" y="1758042"/>
            <a:ext cx="7155634" cy="4937760"/>
          </a:xfrm>
        </p:spPr>
      </p:pic>
    </p:spTree>
    <p:extLst>
      <p:ext uri="{BB962C8B-B14F-4D97-AF65-F5344CB8AC3E}">
        <p14:creationId xmlns:p14="http://schemas.microsoft.com/office/powerpoint/2010/main" val="2044502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AA957-69B2-1214-88F3-6A47567C9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6" y="0"/>
            <a:ext cx="53008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CF3F0-4DCE-2DA9-9D57-80B24CE52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8" y="-32657"/>
            <a:ext cx="529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28DB-46D6-D2FA-D819-28B54840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5" y="206828"/>
            <a:ext cx="9601200" cy="805543"/>
          </a:xfrm>
        </p:spPr>
        <p:txBody>
          <a:bodyPr/>
          <a:lstStyle/>
          <a:p>
            <a:r>
              <a:rPr lang="en-US" dirty="0"/>
              <a:t>Build A Life That Works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FA3904-F6CA-5178-BD6A-4E5B70E3F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873" y="1229710"/>
            <a:ext cx="4507790" cy="5486400"/>
          </a:xfrm>
        </p:spPr>
      </p:pic>
    </p:spTree>
    <p:extLst>
      <p:ext uri="{BB962C8B-B14F-4D97-AF65-F5344CB8AC3E}">
        <p14:creationId xmlns:p14="http://schemas.microsoft.com/office/powerpoint/2010/main" val="845751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3A33-CF0A-490C-A31E-31B63519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586740"/>
            <a:ext cx="9601200" cy="757645"/>
          </a:xfrm>
        </p:spPr>
        <p:txBody>
          <a:bodyPr>
            <a:normAutofit fontScale="90000"/>
          </a:bodyPr>
          <a:lstStyle/>
          <a:p>
            <a:r>
              <a:rPr lang="en-US" dirty="0"/>
              <a:t>Supply: High Schools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CDCF2-BE30-4043-AEFC-ECA94C67B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1" y="1719942"/>
            <a:ext cx="6714671" cy="4403273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High School Road Show</a:t>
            </a:r>
          </a:p>
          <a:p>
            <a:endParaRPr lang="en-US" sz="3200" dirty="0"/>
          </a:p>
          <a:p>
            <a:r>
              <a:rPr lang="en-US" sz="4000" dirty="0"/>
              <a:t>MA Girls in Trades</a:t>
            </a:r>
          </a:p>
          <a:p>
            <a:endParaRPr lang="en-US" sz="3200" dirty="0"/>
          </a:p>
          <a:p>
            <a:pPr lvl="1"/>
            <a:r>
              <a:rPr lang="en-US" sz="3200" dirty="0"/>
              <a:t>Collaboration of Career Tech Ed High Schools, Unions, Contractors</a:t>
            </a:r>
          </a:p>
          <a:p>
            <a:pPr lvl="1"/>
            <a:r>
              <a:rPr lang="en-US" sz="3200" dirty="0"/>
              <a:t>Encourage young women in Vocational High Schools to pursue careers in the union building trades</a:t>
            </a:r>
          </a:p>
          <a:p>
            <a:pPr lvl="2"/>
            <a:r>
              <a:rPr lang="en-US" sz="2600" i="0" dirty="0"/>
              <a:t>Conference &amp; Career Fair </a:t>
            </a:r>
          </a:p>
          <a:p>
            <a:pPr lvl="2"/>
            <a:r>
              <a:rPr lang="en-US" sz="2600" i="0" dirty="0"/>
              <a:t>Equity in the Trades Student Leadership Councils</a:t>
            </a:r>
          </a:p>
          <a:p>
            <a:pPr lvl="2"/>
            <a:r>
              <a:rPr lang="en-US" sz="2600" i="0" dirty="0"/>
              <a:t>Engagement with guidance counselors and educators </a:t>
            </a:r>
          </a:p>
          <a:p>
            <a:endParaRPr lang="en-US" sz="3200" dirty="0">
              <a:latin typeface="+mj-lt"/>
            </a:endParaRPr>
          </a:p>
          <a:p>
            <a:pPr marL="530352" lvl="1" indent="0">
              <a:buNone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B6E39-A142-49C4-A1A7-2ACBDC706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31" y="1719942"/>
            <a:ext cx="291168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552D0-9849-4A81-D907-56DF5D152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0"/>
            <a:ext cx="5906589" cy="3749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30491-CFFA-B730-40DE-C83A53511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8"/>
          <a:stretch/>
        </p:blipFill>
        <p:spPr>
          <a:xfrm>
            <a:off x="2057400" y="3516085"/>
            <a:ext cx="7917744" cy="3516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C63D4D-E251-8F8A-679B-BBCE40F25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2971" cy="35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0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9939-CE8F-4506-A945-0566B5D5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56060-6E30-4723-B597-D6E9CC881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38960"/>
            <a:ext cx="9997440" cy="3581400"/>
          </a:xfrm>
        </p:spPr>
        <p:txBody>
          <a:bodyPr>
            <a:normAutofit/>
          </a:bodyPr>
          <a:lstStyle/>
          <a:p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Recruit, retain and advance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diverse workers in the union building trades, including women, people of color, and other under-served groups. </a:t>
            </a:r>
          </a:p>
          <a:p>
            <a:r>
              <a:rPr lang="en-US" sz="2800" dirty="0"/>
              <a:t>Integrated </a:t>
            </a:r>
            <a:r>
              <a:rPr lang="en-US" sz="2800" b="1" i="1" dirty="0"/>
              <a:t>supply and demand </a:t>
            </a:r>
            <a:r>
              <a:rPr lang="en-US" sz="2800" dirty="0"/>
              <a:t>strategy:</a:t>
            </a:r>
          </a:p>
          <a:p>
            <a:pPr lvl="1"/>
            <a:r>
              <a:rPr lang="en-US" sz="2400" dirty="0"/>
              <a:t>Supply: Creating a Pipeline of diverse workers</a:t>
            </a:r>
          </a:p>
          <a:p>
            <a:pPr lvl="1"/>
            <a:r>
              <a:rPr lang="en-US" sz="2400" dirty="0"/>
              <a:t>Demand: Promoting policies and practices that create employment and advancement opportunities for diverse workers</a:t>
            </a:r>
          </a:p>
          <a:p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530352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843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D137F-42D4-32A9-7662-89C1EE0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81" y="0"/>
            <a:ext cx="471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0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540B-3D9C-0DE6-51DC-273E41E2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24542"/>
            <a:ext cx="10896600" cy="892629"/>
          </a:xfrm>
        </p:spPr>
        <p:txBody>
          <a:bodyPr>
            <a:normAutofit fontScale="90000"/>
          </a:bodyPr>
          <a:lstStyle/>
          <a:p>
            <a:r>
              <a:rPr lang="en-US" dirty="0"/>
              <a:t>Best Practices to Create </a:t>
            </a:r>
            <a:r>
              <a:rPr lang="en-US" b="1" i="1" u="sng" dirty="0"/>
              <a:t>Demand</a:t>
            </a:r>
            <a:r>
              <a:rPr lang="en-US" dirty="0"/>
              <a:t> for Diverse Workers - Policy Group on Tradeswomen’s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E546F-36C8-28C4-3BE4-690F15B7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28" y="1981200"/>
            <a:ext cx="9601200" cy="120092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D41D233-0955-019C-898A-9CDF6ADE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88" y="2277688"/>
            <a:ext cx="6818024" cy="43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120A-121C-493E-4630-DC8DF794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880" y="413657"/>
            <a:ext cx="9927771" cy="878840"/>
          </a:xfrm>
        </p:spPr>
        <p:txBody>
          <a:bodyPr>
            <a:normAutofit fontScale="90000"/>
          </a:bodyPr>
          <a:lstStyle/>
          <a:p>
            <a:r>
              <a:rPr lang="en-US" dirty="0"/>
              <a:t>Best Practices to Create </a:t>
            </a:r>
            <a:r>
              <a:rPr lang="en-US" b="1" i="1" u="sng" dirty="0"/>
              <a:t>Demand</a:t>
            </a:r>
            <a:r>
              <a:rPr lang="en-US" dirty="0"/>
              <a:t> for Diverse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03DC4-CDC2-751C-A762-3325F1125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880" y="1818640"/>
            <a:ext cx="9601200" cy="4288246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Set workforce participation goals – set high targets</a:t>
            </a:r>
          </a:p>
          <a:p>
            <a:r>
              <a:rPr lang="en-US" sz="2400" dirty="0"/>
              <a:t>Count and report - implement internal compliance infrastructure to monitor and adjust course </a:t>
            </a:r>
          </a:p>
          <a:p>
            <a:r>
              <a:rPr lang="en-US" sz="2400" dirty="0"/>
              <a:t>Access and Opportunity Committees – multi-stakeholder group led by GC/CM</a:t>
            </a:r>
          </a:p>
          <a:p>
            <a:pPr lvl="1"/>
            <a:r>
              <a:rPr lang="en-US" sz="2100" b="1" dirty="0"/>
              <a:t>REVIEW</a:t>
            </a:r>
            <a:r>
              <a:rPr lang="en-US" sz="2100" dirty="0"/>
              <a:t>: diversity compliance across the project and for every subcontractor, focusing on high impact, poor performers.</a:t>
            </a:r>
          </a:p>
          <a:p>
            <a:pPr lvl="1"/>
            <a:r>
              <a:rPr lang="en-US" sz="2100" b="1" dirty="0"/>
              <a:t>CORRECTIVE ACTION</a:t>
            </a:r>
            <a:r>
              <a:rPr lang="en-US" sz="2100" dirty="0"/>
              <a:t>: plans and other best practices to ensure the project meets or exceeds goals for a diverse workforce, including frequent meetings with non-compliant subcontractors. </a:t>
            </a:r>
          </a:p>
          <a:p>
            <a:pPr lvl="1"/>
            <a:r>
              <a:rPr lang="en-US" sz="2100" b="1" dirty="0"/>
              <a:t>LEARNING COMMUNITY</a:t>
            </a:r>
            <a:r>
              <a:rPr lang="en-US" sz="2100" dirty="0"/>
              <a:t>: members develop strong working relationships, recognize that they are in a unique learning environment and grow to share a commitment to making real change in an important industry</a:t>
            </a:r>
          </a:p>
          <a:p>
            <a:r>
              <a:rPr lang="en-US" sz="2400" dirty="0"/>
              <a:t>Diverse core crews </a:t>
            </a:r>
          </a:p>
          <a:p>
            <a:r>
              <a:rPr lang="en-US" sz="2400" dirty="0"/>
              <a:t>Crush barriers to success</a:t>
            </a:r>
          </a:p>
          <a:p>
            <a:pPr lvl="1"/>
            <a:r>
              <a:rPr lang="en-US" sz="2400" dirty="0"/>
              <a:t>Respectful Workplace</a:t>
            </a:r>
          </a:p>
          <a:p>
            <a:pPr lvl="1"/>
            <a:r>
              <a:rPr lang="en-US" sz="2400" dirty="0"/>
              <a:t>Child Care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57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5181-EC7A-46E5-A4FF-4474958B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of Diverse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61E4B-AED8-48A4-9474-307656B4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01F1E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2021 Institute for Women’s Policy Research -  “A Future Worth Building – What Tradeswomen Say about the Change They Need in the Construction Industry.”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01F1E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01F1E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Survey of over 2600 tradeswomen and non-binary tradespeople reflecting on their experience in the industry.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201F1E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Over 44% of IWPR respondents reported that they left or seriously considered leaving the trades. Although there are a number of reasons, lack of respect or discrimination was the most cited reason.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822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" descr="A picture containing person, indoor, table, sitt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5065275" cy="284921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0" y="2859300"/>
            <a:ext cx="12192000" cy="160166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>
            <a:spLocks noGrp="1"/>
          </p:cNvSpPr>
          <p:nvPr>
            <p:ph type="subTitle" idx="1"/>
          </p:nvPr>
        </p:nvSpPr>
        <p:spPr>
          <a:xfrm>
            <a:off x="0" y="2942865"/>
            <a:ext cx="121919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400" b="1" cap="none">
                <a:solidFill>
                  <a:schemeClr val="lt1"/>
                </a:solidFill>
              </a:rPr>
              <a:t>Knowledge, Tools And Skills For Creating a Respectful Workplace</a:t>
            </a:r>
            <a:endParaRPr/>
          </a:p>
        </p:txBody>
      </p:sp>
      <p:pic>
        <p:nvPicPr>
          <p:cNvPr id="100" name="Google Shape;100;p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135" y="145382"/>
            <a:ext cx="3244951" cy="24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/>
          <p:nvPr/>
        </p:nvSpPr>
        <p:spPr>
          <a:xfrm>
            <a:off x="807522" y="4727059"/>
            <a:ext cx="1062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Respect, Inclusion, Safety and Equity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14d13587f_0_88"/>
          <p:cNvSpPr txBox="1">
            <a:spLocks noGrp="1"/>
          </p:cNvSpPr>
          <p:nvPr>
            <p:ph type="title" idx="4294967295"/>
          </p:nvPr>
        </p:nvSpPr>
        <p:spPr>
          <a:xfrm>
            <a:off x="1790125" y="204750"/>
            <a:ext cx="4572000" cy="11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600" b="1" dirty="0">
                <a:solidFill>
                  <a:schemeClr val="lt1"/>
                </a:solidFill>
              </a:rPr>
              <a:t>Construction-hours child care now available!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3" name="Google Shape;233;g1114d13587f_0_88"/>
          <p:cNvSpPr txBox="1">
            <a:spLocks noGrp="1"/>
          </p:cNvSpPr>
          <p:nvPr>
            <p:ph type="body" idx="4294967295"/>
          </p:nvPr>
        </p:nvSpPr>
        <p:spPr>
          <a:xfrm>
            <a:off x="1838251" y="1683132"/>
            <a:ext cx="8343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28600" indent="-2222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◼"/>
            </a:pPr>
            <a:r>
              <a:rPr lang="en-US" sz="3300" dirty="0"/>
              <a:t>Pilot program in Boston area working with licensed family child care providers to offer child care starting at 5 or 5:30am</a:t>
            </a:r>
            <a:endParaRPr sz="3300" dirty="0"/>
          </a:p>
          <a:p>
            <a:pPr marL="228600" indent="-22225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Char char="◼"/>
            </a:pPr>
            <a:r>
              <a:rPr lang="en-US" sz="3300" dirty="0"/>
              <a:t>Child care providers all accept childcare     vouchers, their weekly rates vary</a:t>
            </a:r>
          </a:p>
          <a:p>
            <a:pPr marL="228600" indent="-22225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Char char="◼"/>
            </a:pPr>
            <a:r>
              <a:rPr lang="en-US" sz="3300" dirty="0"/>
              <a:t>Scholarships for families without vouchers of $100/week for 6 months paid to provider for tuition discount</a:t>
            </a:r>
            <a:endParaRPr sz="330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endParaRPr dirty="0"/>
          </a:p>
          <a:p>
            <a:pPr marL="228600" indent="-5080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endParaRPr dirty="0"/>
          </a:p>
          <a:p>
            <a:pPr marL="228600" indent="-5080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endParaRPr dirty="0"/>
          </a:p>
          <a:p>
            <a:pPr marL="228600" indent="-5080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endParaRPr dirty="0"/>
          </a:p>
          <a:p>
            <a:pPr marL="228600" indent="-5080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endParaRPr dirty="0"/>
          </a:p>
        </p:txBody>
      </p:sp>
      <p:pic>
        <p:nvPicPr>
          <p:cNvPr id="234" name="Google Shape;234;g1114d13587f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7918" y="0"/>
            <a:ext cx="4164278" cy="1498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35" name="Google Shape;235;g1114d13587f_0_88"/>
          <p:cNvSpPr txBox="1"/>
          <p:nvPr/>
        </p:nvSpPr>
        <p:spPr>
          <a:xfrm>
            <a:off x="3791474" y="5338154"/>
            <a:ext cx="7511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D350-597C-7C81-03F4-33B9F8D5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From Where You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B17E-B3CD-4ECF-6849-72478FB62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74835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/>
              <a:t>What is within your power to make the change? </a:t>
            </a:r>
          </a:p>
        </p:txBody>
      </p:sp>
    </p:spTree>
    <p:extLst>
      <p:ext uri="{BB962C8B-B14F-4D97-AF65-F5344CB8AC3E}">
        <p14:creationId xmlns:p14="http://schemas.microsoft.com/office/powerpoint/2010/main" val="2741036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A0BE4-93F6-19CA-46E5-C9373F30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79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1E503-3302-A08A-43DB-DCBE6D98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92" y="1935390"/>
            <a:ext cx="6871873" cy="48463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6CF177-7A3A-44ED-1D2D-9EB58F59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Encore Casino – 497 Tradeswomen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5174A3-94EA-000C-4A59-BCE7470CB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06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86B0-D2BD-94D3-C253-ADCE7EBF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F80F2-09A3-03C2-AEE6-7D0591FC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Mary Vogel, </a:t>
            </a:r>
            <a:r>
              <a:rPr lang="en-US" sz="3200" dirty="0">
                <a:hlinkClick r:id="rId2"/>
              </a:rPr>
              <a:t>mary@buildingpathwaysma.org</a:t>
            </a:r>
            <a:r>
              <a:rPr lang="en-US" sz="3200" dirty="0"/>
              <a:t>; </a:t>
            </a:r>
          </a:p>
          <a:p>
            <a:pPr marL="0" indent="0">
              <a:buNone/>
            </a:pPr>
            <a:r>
              <a:rPr lang="en-US" sz="3200" dirty="0"/>
              <a:t>413-237-5507</a:t>
            </a:r>
          </a:p>
        </p:txBody>
      </p:sp>
    </p:spTree>
    <p:extLst>
      <p:ext uri="{BB962C8B-B14F-4D97-AF65-F5344CB8AC3E}">
        <p14:creationId xmlns:p14="http://schemas.microsoft.com/office/powerpoint/2010/main" val="3022031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FA40-712A-41E6-A1E6-1C43C4D8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Pillars of Work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CBAB7-56FA-43F7-A996-2D45CAE5B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30400"/>
            <a:ext cx="9601200" cy="35814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Pre-Apprenticeship Training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Outreach to Diverse Communities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Respectful Workplaces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Childcare for Nonstandard Hours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Advocacy</a:t>
            </a:r>
          </a:p>
        </p:txBody>
      </p:sp>
    </p:spTree>
    <p:extLst>
      <p:ext uri="{BB962C8B-B14F-4D97-AF65-F5344CB8AC3E}">
        <p14:creationId xmlns:p14="http://schemas.microsoft.com/office/powerpoint/2010/main" val="215595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9078-2166-9F18-628E-7E71C80E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1978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63677-EABA-A90A-B8D1-A022F1D56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President Carter issues Executive Order 11246 requiring that 6.9% of hours worked on federally-funded projects be worked by women. At that time, less than 3% of tradespeople were women. </a:t>
            </a:r>
          </a:p>
          <a:p>
            <a:endParaRPr lang="en-US" sz="1400" dirty="0"/>
          </a:p>
          <a:p>
            <a:pPr marL="0" indent="0" algn="ctr">
              <a:buNone/>
            </a:pPr>
            <a:r>
              <a:rPr lang="en-US" sz="5400" b="1" dirty="0"/>
              <a:t>2022</a:t>
            </a:r>
          </a:p>
          <a:p>
            <a:r>
              <a:rPr lang="en-US" sz="2800" b="0" i="0" dirty="0">
                <a:effectLst/>
              </a:rPr>
              <a:t>In 2022, women made up just </a:t>
            </a:r>
            <a:r>
              <a:rPr lang="en-US" sz="2800" b="0" i="0" u="sng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4% of construction</a:t>
            </a:r>
            <a:r>
              <a:rPr lang="en-US" sz="2800" b="0" i="0" dirty="0">
                <a:effectLst/>
              </a:rPr>
              <a:t> workers in the U.S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6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85CD-1B5F-BBFD-5FE4-1FDF478E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909" y="685800"/>
            <a:ext cx="11612880" cy="1485900"/>
          </a:xfrm>
        </p:spPr>
        <p:txBody>
          <a:bodyPr>
            <a:normAutofit/>
          </a:bodyPr>
          <a:lstStyle/>
          <a:p>
            <a:r>
              <a:rPr lang="en-US" b="1" dirty="0"/>
              <a:t>PGTI: the Policy Group on Tradeswomen’s Issues - </a:t>
            </a:r>
            <a:r>
              <a:rPr lang="en-US" dirty="0"/>
              <a:t>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A5618-9372-4911-1437-8342ED2A3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A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multi-stakeholder construction industry collaboration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including tradeswomen, building trades unions, contractors and developers, government representatives, community organizations</a:t>
            </a:r>
          </a:p>
          <a:p>
            <a:pPr marL="50292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75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/>
              <a:t>active industry partners</a:t>
            </a:r>
          </a:p>
          <a:p>
            <a:pPr marL="50292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Have met </a:t>
            </a:r>
            <a:r>
              <a:rPr lang="en-US" sz="2800" b="1" i="1" dirty="0">
                <a:solidFill>
                  <a:srgbClr val="FF0000"/>
                </a:solidFill>
              </a:rPr>
              <a:t>every other month for 13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5230-9F01-CF53-DACA-C701D67F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722914" cy="1485900"/>
          </a:xfrm>
        </p:spPr>
        <p:txBody>
          <a:bodyPr/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PGTI’s mission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9443E-83C0-192F-E3AB-470D69A2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u="sng" dirty="0"/>
              <a:t>Crushing</a:t>
            </a:r>
            <a:r>
              <a:rPr lang="en-US" sz="3600" dirty="0"/>
              <a:t> the barriers to </a:t>
            </a:r>
          </a:p>
          <a:p>
            <a:pPr marL="0" indent="0">
              <a:buNone/>
            </a:pPr>
            <a:r>
              <a:rPr lang="en-US" sz="3600" dirty="0"/>
              <a:t>   women’s entry into the construction trades</a:t>
            </a:r>
          </a:p>
          <a:p>
            <a:r>
              <a:rPr lang="en-US" sz="3600" dirty="0"/>
              <a:t>Spreading best practices for gender diversity to our regional construction industry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42F94-E46D-8B98-0FE4-ABBB6A3E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594" y="0"/>
            <a:ext cx="5654566" cy="27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2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0E35-BB87-FBF7-C3E1-AE79E8CF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We stopped asking </a:t>
            </a:r>
            <a:r>
              <a:rPr lang="en-US" sz="4400" b="1" i="1" dirty="0"/>
              <a:t>WHY.</a:t>
            </a:r>
            <a:br>
              <a:rPr lang="en-US" sz="6000" b="1" i="1" dirty="0"/>
            </a:br>
            <a:r>
              <a:rPr lang="en-US" sz="6000" b="1" i="1" dirty="0"/>
              <a:t> 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9E4A0C-1CA8-C999-121F-E33A1B5C0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416" y="2171700"/>
            <a:ext cx="10829110" cy="1476777"/>
          </a:xfrm>
        </p:spPr>
      </p:pic>
    </p:spTree>
    <p:extLst>
      <p:ext uri="{BB962C8B-B14F-4D97-AF65-F5344CB8AC3E}">
        <p14:creationId xmlns:p14="http://schemas.microsoft.com/office/powerpoint/2010/main" val="1719521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6142-937C-7D49-9971-790FEB97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2276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i="1" u="sng" dirty="0">
                <a:solidFill>
                  <a:schemeClr val="accent6">
                    <a:lumMod val="75000"/>
                  </a:schemeClr>
                </a:solidFill>
              </a:rPr>
              <a:t>5 game changers</a:t>
            </a:r>
            <a:endParaRPr lang="en-US" sz="60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8DDC6-BA24-CD4F-9FA3-B368E746C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1459"/>
            <a:ext cx="10753165" cy="4351338"/>
          </a:xfrm>
        </p:spPr>
        <p:txBody>
          <a:bodyPr>
            <a:normAutofit/>
          </a:bodyPr>
          <a:lstStyle/>
          <a:p>
            <a:pPr marL="928688" indent="-742950">
              <a:buFont typeface="+mj-lt"/>
              <a:buAutoNum type="arabicPeriod"/>
            </a:pPr>
            <a:r>
              <a:rPr lang="en-US" sz="4000" dirty="0"/>
              <a:t>Collaborate across stakeholder groups.</a:t>
            </a:r>
          </a:p>
          <a:p>
            <a:pPr marL="928688" indent="-742950">
              <a:buFont typeface="+mj-lt"/>
              <a:buAutoNum type="arabicPeriod"/>
            </a:pPr>
            <a:r>
              <a:rPr lang="en-US" sz="4000" dirty="0"/>
              <a:t>Integrated Supply and Demand Strategy.  </a:t>
            </a:r>
          </a:p>
          <a:p>
            <a:pPr marL="928688" indent="-742950">
              <a:buFont typeface="+mj-lt"/>
              <a:buAutoNum type="arabicPeriod"/>
            </a:pPr>
            <a:r>
              <a:rPr lang="en-US" sz="4000" dirty="0"/>
              <a:t>Make tradeswomen visible. </a:t>
            </a:r>
          </a:p>
          <a:p>
            <a:pPr marL="928688" indent="-742950">
              <a:buFont typeface="+mj-lt"/>
              <a:buAutoNum type="arabicPeriod"/>
            </a:pPr>
            <a:r>
              <a:rPr lang="en-US" sz="4000" dirty="0"/>
              <a:t>Set high targets. Count and report. </a:t>
            </a:r>
          </a:p>
          <a:p>
            <a:pPr marL="928688" indent="-742950">
              <a:buFont typeface="+mj-lt"/>
              <a:buAutoNum type="arabicPeriod"/>
            </a:pPr>
            <a:r>
              <a:rPr lang="en-US" sz="4000" dirty="0"/>
              <a:t>Lead from where </a:t>
            </a:r>
            <a:r>
              <a:rPr lang="en-US" sz="4000" u="sng" dirty="0"/>
              <a:t>you</a:t>
            </a:r>
            <a:r>
              <a:rPr lang="en-US" sz="4000" dirty="0"/>
              <a:t> 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00A93-05BA-BD46-8537-66F925529F4E}"/>
              </a:ext>
            </a:extLst>
          </p:cNvPr>
          <p:cNvSpPr txBox="1"/>
          <p:nvPr/>
        </p:nvSpPr>
        <p:spPr>
          <a:xfrm>
            <a:off x="838199" y="5830754"/>
            <a:ext cx="11377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Adapted from the “5 Tips” included in </a:t>
            </a:r>
            <a:r>
              <a:rPr lang="en-US" sz="2000" i="1" dirty="0"/>
              <a:t>Getting it done: </a:t>
            </a:r>
            <a:r>
              <a:rPr lang="en-US" sz="2000" i="1" dirty="0" err="1"/>
              <a:t>Utilising</a:t>
            </a:r>
            <a:r>
              <a:rPr lang="en-US" sz="2000" i="1" dirty="0"/>
              <a:t> women’s skills in the workforce: Lessons from the Canterbury rebuild </a:t>
            </a:r>
            <a:r>
              <a:rPr lang="en-US" sz="2000" dirty="0"/>
              <a:t>(August 2015).</a:t>
            </a:r>
            <a:r>
              <a:rPr lang="en-US" sz="2000" i="1" dirty="0"/>
              <a:t> </a:t>
            </a:r>
            <a:r>
              <a:rPr lang="en-US" sz="2000" dirty="0"/>
              <a:t>Canterbury had 17% tradeswomen on their post-earthquake rebuild.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510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6E17216-54A5-0C48-9510-D4EAEDBF2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3138" y="345558"/>
            <a:ext cx="10685463" cy="1143000"/>
          </a:xfrm>
        </p:spPr>
        <p:txBody>
          <a:bodyPr>
            <a:normAutofit fontScale="90000"/>
          </a:bodyPr>
          <a:lstStyle/>
          <a:p>
            <a:r>
              <a:rPr lang="en-US" altLang="en-US" sz="4800" b="1" dirty="0">
                <a:latin typeface="Calibri" panose="020F0502020204030204" pitchFamily="34" charset="0"/>
              </a:rPr>
              <a:t>Multi-stakeholder collaboration at every level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261C87CB-CC47-6941-B971-208056317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1469063"/>
            <a:ext cx="11226209" cy="3900379"/>
          </a:xfrm>
        </p:spPr>
        <p:txBody>
          <a:bodyPr rtlCol="0">
            <a:normAutofit fontScale="77500" lnSpcReduction="20000"/>
          </a:bodyPr>
          <a:lstStyle/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Unions</a:t>
            </a:r>
          </a:p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Apprenticeship programs</a:t>
            </a:r>
          </a:p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Community groups</a:t>
            </a:r>
          </a:p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Educators</a:t>
            </a:r>
          </a:p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Government</a:t>
            </a:r>
          </a:p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Contractors</a:t>
            </a:r>
          </a:p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Subcontractors</a:t>
            </a:r>
          </a:p>
          <a:p>
            <a:pPr lvl="1">
              <a:defRPr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Owners and developers– public and private</a:t>
            </a:r>
          </a:p>
          <a:p>
            <a:pPr fontAlgn="auto">
              <a:spcAft>
                <a:spcPts val="0"/>
              </a:spcAft>
              <a:defRPr/>
            </a:pP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4300" b="1" i="1" dirty="0"/>
              <a:t>   We build strategic learning communities for change 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3049627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891</TotalTime>
  <Words>1026</Words>
  <Application>Microsoft Office PowerPoint</Application>
  <PresentationFormat>Widescreen</PresentationFormat>
  <Paragraphs>131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Calibri</vt:lpstr>
      <vt:lpstr>Franklin Gothic Book</vt:lpstr>
      <vt:lpstr>Crop</vt:lpstr>
      <vt:lpstr>PowerPoint Presentation</vt:lpstr>
      <vt:lpstr>Our Mission </vt:lpstr>
      <vt:lpstr>5 Pillars of Work </vt:lpstr>
      <vt:lpstr>1978</vt:lpstr>
      <vt:lpstr>PGTI: the Policy Group on Tradeswomen’s Issues - What is it?</vt:lpstr>
      <vt:lpstr>PGTI’s mission</vt:lpstr>
      <vt:lpstr>We stopped asking WHY.   </vt:lpstr>
      <vt:lpstr>5 game changers</vt:lpstr>
      <vt:lpstr>Multi-stakeholder collaboration at every level</vt:lpstr>
      <vt:lpstr>GAME CHANGER</vt:lpstr>
      <vt:lpstr>Supply - Pre-Apprenticeship Training</vt:lpstr>
      <vt:lpstr>PowerPoint Presentation</vt:lpstr>
      <vt:lpstr>Supply: Build A Life That Works  </vt:lpstr>
      <vt:lpstr>PowerPoint Presentation</vt:lpstr>
      <vt:lpstr>Make Tradeswomen Visible - If You Can See It You Can Be It</vt:lpstr>
      <vt:lpstr>PowerPoint Presentation</vt:lpstr>
      <vt:lpstr>Build A Life That Works Results</vt:lpstr>
      <vt:lpstr>Supply: High Schools    </vt:lpstr>
      <vt:lpstr>PowerPoint Presentation</vt:lpstr>
      <vt:lpstr>PowerPoint Presentation</vt:lpstr>
      <vt:lpstr>Best Practices to Create Demand for Diverse Workers - Policy Group on Tradeswomen’s Issues</vt:lpstr>
      <vt:lpstr>Best Practices to Create Demand for Diverse Workers</vt:lpstr>
      <vt:lpstr>Retention of Diverse Workers</vt:lpstr>
      <vt:lpstr>PowerPoint Presentation</vt:lpstr>
      <vt:lpstr>Construction-hours child care now available!</vt:lpstr>
      <vt:lpstr>Lead From Where You Are</vt:lpstr>
      <vt:lpstr>PowerPoint Presentation</vt:lpstr>
      <vt:lpstr>Encore Casino – 497 Tradeswomen </vt:lpstr>
      <vt:lpstr>Contact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mary buildingpathwaysboston.org</dc:creator>
  <cp:lastModifiedBy>Paul Costello</cp:lastModifiedBy>
  <cp:revision>19</cp:revision>
  <dcterms:created xsi:type="dcterms:W3CDTF">2022-03-14T14:31:28Z</dcterms:created>
  <dcterms:modified xsi:type="dcterms:W3CDTF">2023-05-17T10:51:37Z</dcterms:modified>
</cp:coreProperties>
</file>